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7" r:id="rId3"/>
    <p:sldId id="274" r:id="rId4"/>
    <p:sldId id="275" r:id="rId5"/>
    <p:sldId id="276" r:id="rId6"/>
    <p:sldId id="285" r:id="rId7"/>
    <p:sldId id="286" r:id="rId8"/>
    <p:sldId id="287" r:id="rId9"/>
    <p:sldId id="288" r:id="rId10"/>
    <p:sldId id="289" r:id="rId11"/>
    <p:sldId id="257" r:id="rId12"/>
    <p:sldId id="270" r:id="rId13"/>
    <p:sldId id="271" r:id="rId14"/>
    <p:sldId id="272" r:id="rId15"/>
    <p:sldId id="281" r:id="rId16"/>
    <p:sldId id="284" r:id="rId17"/>
    <p:sldId id="264" r:id="rId18"/>
    <p:sldId id="263" r:id="rId19"/>
    <p:sldId id="265" r:id="rId20"/>
    <p:sldId id="266" r:id="rId21"/>
    <p:sldId id="290" r:id="rId22"/>
    <p:sldId id="291" r:id="rId23"/>
    <p:sldId id="267" r:id="rId24"/>
    <p:sldId id="279" r:id="rId25"/>
    <p:sldId id="292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86431" autoAdjust="0"/>
  </p:normalViewPr>
  <p:slideViewPr>
    <p:cSldViewPr>
      <p:cViewPr varScale="1">
        <p:scale>
          <a:sx n="90" d="100"/>
          <a:sy n="90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046F53-4215-49E6-AFBE-468110D79296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58ED0F-9F19-4E46-9D83-D066DD5B6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8ED0F-9F19-4E46-9D83-D066DD5B66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7406-478B-44BC-87BC-8950FBE28820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884D-5D2F-4C64-9877-1D7CD5A8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VManess@Comcast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hyperlink" Target="http://www.china-resources.ne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LVManess@Comcast.net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hyperlink" Target="http://www.china-resourc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124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Predicting 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Indium (In) and Tellurium (Te)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 Availability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Lindsey V. Maness, Jr.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Geologist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Golden, CO  USA</a:t>
            </a:r>
          </a:p>
          <a:p>
            <a:r>
              <a:rPr lang="en-US" b="1" dirty="0" smtClean="0">
                <a:solidFill>
                  <a:srgbClr val="00B050"/>
                </a:solidFill>
                <a:hlinkClick r:id="rId3"/>
              </a:rPr>
              <a:t>LVManess@Comcast.net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  <a:hlinkClick r:id="rId4"/>
              </a:rPr>
              <a:t>www.China-Resources.net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ch_res_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Commodity Availability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(Preliminary Rough Estimate)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63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≥ 3 TW Necessary for World Energy Capacity.</a:t>
            </a:r>
          </a:p>
          <a:p>
            <a:r>
              <a:rPr lang="en-US" sz="2800" dirty="0" smtClean="0"/>
              <a:t>Module Lifetime ≈ </a:t>
            </a:r>
            <a:r>
              <a:rPr lang="en-US" sz="2800" b="1" dirty="0" smtClean="0">
                <a:solidFill>
                  <a:schemeClr val="accent1"/>
                </a:solidFill>
              </a:rPr>
              <a:t>20 Years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PV Market in 2010 ≈ </a:t>
            </a:r>
            <a:r>
              <a:rPr lang="en-US" sz="2800" b="1" dirty="0" smtClean="0">
                <a:solidFill>
                  <a:schemeClr val="accent1"/>
                </a:solidFill>
              </a:rPr>
              <a:t>10 GW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Ma</a:t>
            </a:r>
            <a:r>
              <a:rPr lang="en-US" sz="1800" dirty="0" err="1" smtClean="0"/>
              <a:t>In</a:t>
            </a:r>
            <a:r>
              <a:rPr lang="en-US" sz="2800" dirty="0" smtClean="0"/>
              <a:t>(</a:t>
            </a:r>
            <a:r>
              <a:rPr lang="en-US" sz="2800" dirty="0" err="1" smtClean="0"/>
              <a:t>Mr</a:t>
            </a:r>
            <a:r>
              <a:rPr lang="en-US" sz="1400" dirty="0" err="1" smtClean="0"/>
              <a:t>In</a:t>
            </a:r>
            <a:r>
              <a:rPr lang="en-US" sz="2800" dirty="0" smtClean="0"/>
              <a:t>/</a:t>
            </a:r>
            <a:r>
              <a:rPr lang="en-US" sz="2800" dirty="0" err="1" smtClean="0"/>
              <a:t>Ma</a:t>
            </a:r>
            <a:r>
              <a:rPr lang="en-US" sz="1400" dirty="0" err="1" smtClean="0"/>
              <a:t>In</a:t>
            </a:r>
            <a:r>
              <a:rPr lang="en-US" sz="2800" dirty="0" smtClean="0"/>
              <a:t>){(</a:t>
            </a:r>
            <a:r>
              <a:rPr lang="en-US" sz="2800" dirty="0" err="1" smtClean="0"/>
              <a:t>Vf</a:t>
            </a:r>
            <a:r>
              <a:rPr lang="en-US" sz="1800" dirty="0" err="1" smtClean="0"/>
              <a:t>In</a:t>
            </a:r>
            <a:r>
              <a:rPr lang="en-US" sz="2800" dirty="0" smtClean="0"/>
              <a:t>)(</a:t>
            </a:r>
            <a:r>
              <a:rPr lang="en-US" sz="2800" dirty="0" err="1" smtClean="0"/>
              <a:t>Vp</a:t>
            </a:r>
            <a:r>
              <a:rPr lang="en-US" sz="1800" dirty="0" err="1" smtClean="0"/>
              <a:t>In</a:t>
            </a:r>
            <a:r>
              <a:rPr lang="en-US" sz="2800" dirty="0" smtClean="0"/>
              <a:t>)(</a:t>
            </a:r>
            <a:r>
              <a:rPr lang="en-US" sz="2800" dirty="0" err="1" smtClean="0"/>
              <a:t>Vd</a:t>
            </a:r>
            <a:r>
              <a:rPr lang="en-US" sz="1800" dirty="0" err="1" smtClean="0"/>
              <a:t>In</a:t>
            </a:r>
            <a:r>
              <a:rPr lang="en-US" sz="2800" dirty="0" smtClean="0"/>
              <a:t>)(</a:t>
            </a:r>
            <a:r>
              <a:rPr lang="en-US" sz="2800" dirty="0" err="1" smtClean="0"/>
              <a:t>Vt</a:t>
            </a:r>
            <a:r>
              <a:rPr lang="en-US" sz="1800" dirty="0" err="1" smtClean="0"/>
              <a:t>In</a:t>
            </a:r>
            <a:r>
              <a:rPr lang="en-US" sz="2800" dirty="0" smtClean="0"/>
              <a:t>)} = (</a:t>
            </a:r>
            <a:r>
              <a:rPr lang="en-US" sz="2800" dirty="0" err="1" smtClean="0"/>
              <a:t>Mr</a:t>
            </a:r>
            <a:r>
              <a:rPr lang="en-US" sz="1400" dirty="0" err="1" smtClean="0"/>
              <a:t>In</a:t>
            </a:r>
            <a:r>
              <a:rPr lang="en-US" sz="2800" dirty="0" smtClean="0"/>
              <a:t>) (1.207 x 10¹¹) </a:t>
            </a:r>
            <a:r>
              <a:rPr lang="en-US" sz="2800" dirty="0" err="1" smtClean="0"/>
              <a:t>tonnes</a:t>
            </a:r>
            <a:r>
              <a:rPr lang="en-US" sz="2800" dirty="0" smtClean="0"/>
              <a:t> {(1.0)(1.0)(</a:t>
            </a:r>
            <a:r>
              <a:rPr lang="en-US" sz="2800" b="1" dirty="0" smtClean="0">
                <a:solidFill>
                  <a:srgbClr val="FF0000"/>
                </a:solidFill>
              </a:rPr>
              <a:t>0.01</a:t>
            </a:r>
            <a:r>
              <a:rPr lang="en-US" sz="2800" dirty="0" smtClean="0"/>
              <a:t>)(1.0)} ≈ 0.12 x 10⁵ </a:t>
            </a:r>
            <a:r>
              <a:rPr lang="en-US" sz="2800" dirty="0" err="1" smtClean="0"/>
              <a:t>tonnes</a:t>
            </a:r>
            <a:r>
              <a:rPr lang="en-US" sz="2800" dirty="0" smtClean="0"/>
              <a:t> ≈ 10,000 GW = 10 TW ≈ </a:t>
            </a:r>
            <a:r>
              <a:rPr lang="en-US" sz="2800" b="1" dirty="0" smtClean="0">
                <a:solidFill>
                  <a:schemeClr val="accent1"/>
                </a:solidFill>
              </a:rPr>
              <a:t>70 Years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Ma</a:t>
            </a:r>
            <a:r>
              <a:rPr lang="en-US" sz="1800" dirty="0" err="1" smtClean="0"/>
              <a:t>Te</a:t>
            </a:r>
            <a:r>
              <a:rPr lang="en-US" sz="2800" dirty="0" smtClean="0"/>
              <a:t>(</a:t>
            </a:r>
            <a:r>
              <a:rPr lang="en-US" sz="2800" dirty="0" err="1" smtClean="0"/>
              <a:t>Mr</a:t>
            </a:r>
            <a:r>
              <a:rPr lang="en-US" sz="1400" dirty="0" err="1" smtClean="0"/>
              <a:t>Te</a:t>
            </a:r>
            <a:r>
              <a:rPr lang="en-US" sz="2800" dirty="0" smtClean="0"/>
              <a:t>/</a:t>
            </a:r>
            <a:r>
              <a:rPr lang="en-US" sz="2800" dirty="0" err="1" smtClean="0"/>
              <a:t>Ma</a:t>
            </a:r>
            <a:r>
              <a:rPr lang="en-US" sz="1400" dirty="0" err="1" smtClean="0"/>
              <a:t>Te</a:t>
            </a:r>
            <a:r>
              <a:rPr lang="en-US" sz="2800" dirty="0" smtClean="0"/>
              <a:t>){(</a:t>
            </a:r>
            <a:r>
              <a:rPr lang="en-US" sz="2800" dirty="0" err="1" smtClean="0"/>
              <a:t>Vf</a:t>
            </a:r>
            <a:r>
              <a:rPr lang="en-US" sz="1800" dirty="0" err="1" smtClean="0"/>
              <a:t>Te</a:t>
            </a:r>
            <a:r>
              <a:rPr lang="en-US" sz="2800" dirty="0" smtClean="0"/>
              <a:t>)(</a:t>
            </a:r>
            <a:r>
              <a:rPr lang="en-US" sz="2800" dirty="0" err="1" smtClean="0"/>
              <a:t>Vp</a:t>
            </a:r>
            <a:r>
              <a:rPr lang="en-US" sz="1800" dirty="0" err="1" smtClean="0"/>
              <a:t>Te</a:t>
            </a:r>
            <a:r>
              <a:rPr lang="en-US" sz="2800" dirty="0" smtClean="0"/>
              <a:t>)(</a:t>
            </a:r>
            <a:r>
              <a:rPr lang="en-US" sz="2800" dirty="0" err="1" smtClean="0"/>
              <a:t>Vd</a:t>
            </a:r>
            <a:r>
              <a:rPr lang="en-US" sz="1800" dirty="0" err="1" smtClean="0"/>
              <a:t>Te</a:t>
            </a:r>
            <a:r>
              <a:rPr lang="en-US" sz="2800" dirty="0" smtClean="0"/>
              <a:t>)(</a:t>
            </a:r>
            <a:r>
              <a:rPr lang="en-US" sz="2800" dirty="0" err="1" smtClean="0"/>
              <a:t>Vt</a:t>
            </a:r>
            <a:r>
              <a:rPr lang="en-US" sz="1800" dirty="0" err="1" smtClean="0"/>
              <a:t>Te</a:t>
            </a:r>
            <a:r>
              <a:rPr lang="en-US" sz="2800" dirty="0" smtClean="0"/>
              <a:t>)} = (</a:t>
            </a:r>
            <a:r>
              <a:rPr lang="en-US" sz="2800" dirty="0" err="1" smtClean="0"/>
              <a:t>Mr</a:t>
            </a:r>
            <a:r>
              <a:rPr lang="en-US" sz="1400" dirty="0" err="1" smtClean="0"/>
              <a:t>Te</a:t>
            </a:r>
            <a:r>
              <a:rPr lang="en-US" sz="2800" dirty="0" smtClean="0"/>
              <a:t>) (0.1207 x 10¹¹tonnes {(1.0)(1.0)(</a:t>
            </a:r>
            <a:r>
              <a:rPr lang="en-US" sz="2800" b="1" dirty="0" smtClean="0">
                <a:solidFill>
                  <a:srgbClr val="FF0000"/>
                </a:solidFill>
              </a:rPr>
              <a:t>0.1</a:t>
            </a:r>
            <a:r>
              <a:rPr lang="en-US" sz="2800" dirty="0" smtClean="0"/>
              <a:t>)(1.0)} ≈ 0.12 x 10⁵ </a:t>
            </a:r>
            <a:r>
              <a:rPr lang="en-US" sz="2800" dirty="0" err="1" smtClean="0"/>
              <a:t>tonnes</a:t>
            </a:r>
            <a:r>
              <a:rPr lang="en-US" sz="2800" dirty="0" smtClean="0"/>
              <a:t> ≈ 10,000 GW = 10 TW ≈ </a:t>
            </a:r>
            <a:r>
              <a:rPr lang="en-US" sz="2800" b="1" dirty="0" smtClean="0">
                <a:solidFill>
                  <a:schemeClr val="accent1"/>
                </a:solidFill>
              </a:rPr>
              <a:t>70 Years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6" name="Picture 5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Stages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Exploration for </a:t>
            </a:r>
            <a:r>
              <a:rPr lang="en-US" b="1" dirty="0" smtClean="0">
                <a:solidFill>
                  <a:srgbClr val="0070C0"/>
                </a:solidFill>
              </a:rPr>
              <a:t>ore</a:t>
            </a:r>
            <a:r>
              <a:rPr lang="en-US" dirty="0" smtClean="0"/>
              <a:t> (Economic concentration)</a:t>
            </a:r>
          </a:p>
          <a:p>
            <a:r>
              <a:rPr lang="en-US" dirty="0" smtClean="0"/>
              <a:t>Acquire properties/Permits</a:t>
            </a:r>
          </a:p>
          <a:p>
            <a:r>
              <a:rPr lang="en-US" dirty="0" smtClean="0"/>
              <a:t>Mine</a:t>
            </a:r>
          </a:p>
          <a:p>
            <a:r>
              <a:rPr lang="en-US" dirty="0" smtClean="0"/>
              <a:t>Concentrate/Process</a:t>
            </a:r>
          </a:p>
          <a:p>
            <a:r>
              <a:rPr lang="en-US" dirty="0" smtClean="0"/>
              <a:t>Smelt/Refine</a:t>
            </a:r>
          </a:p>
          <a:p>
            <a:r>
              <a:rPr lang="en-US" dirty="0" smtClean="0"/>
              <a:t>Sell to users</a:t>
            </a:r>
          </a:p>
          <a:p>
            <a:r>
              <a:rPr lang="en-US" dirty="0" smtClean="0"/>
              <a:t>Manufacture end products</a:t>
            </a:r>
          </a:p>
          <a:p>
            <a:r>
              <a:rPr lang="en-US" dirty="0" smtClean="0"/>
              <a:t>Market end products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Concentrate/Process Methods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Specific gravity</a:t>
            </a:r>
          </a:p>
          <a:p>
            <a:r>
              <a:rPr lang="en-US" dirty="0" smtClean="0"/>
              <a:t>Size separation</a:t>
            </a:r>
          </a:p>
          <a:p>
            <a:r>
              <a:rPr lang="en-US" dirty="0" smtClean="0"/>
              <a:t>Magnetics</a:t>
            </a:r>
          </a:p>
          <a:p>
            <a:r>
              <a:rPr lang="en-US" dirty="0" smtClean="0"/>
              <a:t>Electrical (Electroplating, …)</a:t>
            </a:r>
          </a:p>
          <a:p>
            <a:r>
              <a:rPr lang="en-US" dirty="0" smtClean="0"/>
              <a:t>Flotation</a:t>
            </a:r>
          </a:p>
          <a:p>
            <a:r>
              <a:rPr lang="en-US" dirty="0" smtClean="0"/>
              <a:t>Retort (Decanting and vaporizing/condensing)</a:t>
            </a:r>
          </a:p>
          <a:p>
            <a:r>
              <a:rPr lang="en-US" dirty="0" smtClean="0"/>
              <a:t>Solution (Acids, bases, …)</a:t>
            </a:r>
          </a:p>
          <a:p>
            <a:r>
              <a:rPr lang="en-US" dirty="0" smtClean="0"/>
              <a:t>Centrifugation</a:t>
            </a:r>
          </a:p>
          <a:p>
            <a:r>
              <a:rPr lang="en-US" dirty="0" smtClean="0"/>
              <a:t>Oxidation/Reduction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Flotation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100" u="sng" dirty="0" smtClean="0"/>
              <a:t>Invented in 19</a:t>
            </a:r>
            <a:r>
              <a:rPr lang="en-US" sz="3100" u="sng" baseline="30000" dirty="0" smtClean="0"/>
              <a:t>th</a:t>
            </a:r>
            <a:r>
              <a:rPr lang="en-US" sz="3100" u="sng" dirty="0" smtClean="0"/>
              <a:t> Century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Used in concert with (after) other methods</a:t>
            </a:r>
          </a:p>
          <a:p>
            <a:r>
              <a:rPr lang="en-US" dirty="0" smtClean="0"/>
              <a:t>Finely ground concentrated ore</a:t>
            </a:r>
          </a:p>
          <a:p>
            <a:r>
              <a:rPr lang="en-US" dirty="0" smtClean="0"/>
              <a:t>Wide-Spectrum “</a:t>
            </a:r>
            <a:r>
              <a:rPr lang="en-US" i="1" dirty="0" smtClean="0"/>
              <a:t>Soap</a:t>
            </a:r>
            <a:r>
              <a:rPr lang="en-US" dirty="0" smtClean="0"/>
              <a:t>” </a:t>
            </a:r>
            <a:r>
              <a:rPr lang="en-US" i="1" dirty="0" smtClean="0"/>
              <a:t>vs</a:t>
            </a:r>
            <a:r>
              <a:rPr lang="en-US" dirty="0" smtClean="0"/>
              <a:t>. Narrow-Spectrum</a:t>
            </a:r>
          </a:p>
          <a:p>
            <a:pPr lvl="1"/>
            <a:r>
              <a:rPr lang="en-US" dirty="0" smtClean="0"/>
              <a:t>Wide-Spectrum = All Sulfides</a:t>
            </a:r>
          </a:p>
          <a:p>
            <a:pPr lvl="1"/>
            <a:r>
              <a:rPr lang="en-US" dirty="0" smtClean="0"/>
              <a:t>Narrow-Spectrum = One or Few Sulfide Minerals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Multiple Commodities Require Wide-Spectrum Flotation (e.g., Te, In, </a:t>
            </a:r>
            <a:r>
              <a:rPr lang="en-US" dirty="0" err="1" smtClean="0"/>
              <a:t>Ga</a:t>
            </a:r>
            <a:r>
              <a:rPr lang="en-US" dirty="0" smtClean="0"/>
              <a:t>, </a:t>
            </a:r>
            <a:r>
              <a:rPr lang="en-US" dirty="0" err="1" smtClean="0"/>
              <a:t>Ge</a:t>
            </a:r>
            <a:r>
              <a:rPr lang="en-US" dirty="0" smtClean="0"/>
              <a:t>, </a:t>
            </a:r>
            <a:r>
              <a:rPr lang="en-US" dirty="0" err="1" smtClean="0"/>
              <a:t>Sb</a:t>
            </a:r>
            <a:r>
              <a:rPr lang="en-US" dirty="0" smtClean="0"/>
              <a:t>, Se, Hg, </a:t>
            </a:r>
            <a:r>
              <a:rPr lang="en-US" dirty="0" err="1" smtClean="0"/>
              <a:t>Cd</a:t>
            </a:r>
            <a:r>
              <a:rPr lang="en-US" dirty="0" smtClean="0"/>
              <a:t> …)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Retort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(With or Without Vacuum)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40163"/>
          </a:xfrm>
        </p:spPr>
        <p:txBody>
          <a:bodyPr/>
          <a:lstStyle/>
          <a:p>
            <a:r>
              <a:rPr lang="en-US" dirty="0" smtClean="0"/>
              <a:t>Commodities have different melting &amp; vaporization temperatures</a:t>
            </a:r>
          </a:p>
          <a:p>
            <a:r>
              <a:rPr lang="en-US" dirty="0" smtClean="0"/>
              <a:t>Concentrate and separate multiple commodities cheaply and efficiently</a:t>
            </a:r>
          </a:p>
          <a:p>
            <a:r>
              <a:rPr lang="en-US" dirty="0" smtClean="0"/>
              <a:t>Low-tech, well-understood technology</a:t>
            </a:r>
          </a:p>
          <a:p>
            <a:r>
              <a:rPr lang="en-US" dirty="0" smtClean="0"/>
              <a:t>Patents long-expired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Melting &amp; Vaporization °C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Melting Point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Vaporization Point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Arsenic (As)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…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613 (Sublimates)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/>
                        <a:t>Bismuth (Bi)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2060"/>
                          </a:solidFill>
                        </a:rPr>
                        <a:t>271.3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~1,560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Cadmium</a:t>
                      </a:r>
                      <a:r>
                        <a:rPr lang="en-US" sz="2200" baseline="0" dirty="0" smtClean="0"/>
                        <a:t> (</a:t>
                      </a:r>
                      <a:r>
                        <a:rPr lang="en-US" sz="2200" dirty="0" err="1" smtClean="0"/>
                        <a:t>Cd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320.9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765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Gallium (</a:t>
                      </a:r>
                      <a:r>
                        <a:rPr lang="en-US" sz="2200" dirty="0" err="1" smtClean="0"/>
                        <a:t>Ga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29.78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2,403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Germanium (</a:t>
                      </a:r>
                      <a:r>
                        <a:rPr lang="en-US" sz="2200" dirty="0" err="1" smtClean="0"/>
                        <a:t>Ge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937.4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2,830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Mercury (Hg)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-38.87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356.58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Indium (In)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156.61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~2,000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Antimony (</a:t>
                      </a:r>
                      <a:r>
                        <a:rPr lang="en-US" sz="2200" dirty="0" err="1" smtClean="0"/>
                        <a:t>Sb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630.5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1,380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Selenium</a:t>
                      </a:r>
                      <a:r>
                        <a:rPr lang="en-US" sz="2200" baseline="0" dirty="0" smtClean="0"/>
                        <a:t> (</a:t>
                      </a:r>
                      <a:r>
                        <a:rPr lang="en-US" sz="2200" dirty="0" smtClean="0"/>
                        <a:t>Se)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~684.9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Tin (</a:t>
                      </a:r>
                      <a:r>
                        <a:rPr lang="en-US" sz="2200" dirty="0" err="1" smtClean="0"/>
                        <a:t>Sn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231.89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2,270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Tellurium (Te)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~449.5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~989.8 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Indium &amp; Tellurium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Exploration Targets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371600"/>
                <a:gridCol w="571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Tellurium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Explanation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Metallic massive sulfides (</a:t>
                      </a:r>
                      <a:r>
                        <a:rPr lang="en-US" sz="2400" dirty="0" err="1" smtClean="0"/>
                        <a:t>Pb</a:t>
                      </a:r>
                      <a:r>
                        <a:rPr lang="en-US" sz="2400" dirty="0" smtClean="0"/>
                        <a:t>-Zn-Ag-Cu-Ni)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Au-Ag-Cu </a:t>
                      </a:r>
                      <a:r>
                        <a:rPr lang="en-US" sz="2400" dirty="0" err="1" smtClean="0"/>
                        <a:t>tellurides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Sn</a:t>
                      </a:r>
                      <a:r>
                        <a:rPr lang="en-US" sz="2400" dirty="0" smtClean="0"/>
                        <a:t> mines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err="1" smtClean="0"/>
                        <a:t>Frasch</a:t>
                      </a:r>
                      <a:r>
                        <a:rPr lang="en-US" sz="2400" i="1" dirty="0" smtClean="0"/>
                        <a:t> Process</a:t>
                      </a:r>
                      <a:r>
                        <a:rPr lang="en-US" sz="2400" dirty="0" smtClean="0"/>
                        <a:t> sulfur (~0.5% is Se + Te + …)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Sour crude processed sulfur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Metals mine waste dumps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Smelter waste piles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Coal waste dumps (high-sulfur)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Synergy/Relationships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Te, In, As, </a:t>
            </a:r>
            <a:r>
              <a:rPr lang="en-US" dirty="0" err="1" smtClean="0"/>
              <a:t>Ga</a:t>
            </a:r>
            <a:r>
              <a:rPr lang="en-US" dirty="0" smtClean="0"/>
              <a:t>, </a:t>
            </a:r>
            <a:r>
              <a:rPr lang="en-US" dirty="0" err="1" smtClean="0"/>
              <a:t>Ge</a:t>
            </a:r>
            <a:r>
              <a:rPr lang="en-US" dirty="0" smtClean="0"/>
              <a:t>, </a:t>
            </a:r>
            <a:r>
              <a:rPr lang="en-US" dirty="0" err="1" smtClean="0"/>
              <a:t>Sb</a:t>
            </a:r>
            <a:r>
              <a:rPr lang="en-US" dirty="0" smtClean="0"/>
              <a:t>, …, tend to occur together with </a:t>
            </a:r>
            <a:r>
              <a:rPr lang="en-US" dirty="0" err="1" smtClean="0"/>
              <a:t>chalcophile</a:t>
            </a:r>
            <a:r>
              <a:rPr lang="en-US" dirty="0" smtClean="0"/>
              <a:t> elements (O, S, Se, Te …).</a:t>
            </a:r>
          </a:p>
          <a:p>
            <a:r>
              <a:rPr lang="en-US" dirty="0" smtClean="0"/>
              <a:t>In also occurs preferentially in </a:t>
            </a:r>
            <a:r>
              <a:rPr lang="en-US" dirty="0" err="1" smtClean="0"/>
              <a:t>Sn</a:t>
            </a:r>
            <a:r>
              <a:rPr lang="en-US" dirty="0" smtClean="0"/>
              <a:t> Oxide deposits.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O-S-Se-Te are in a single column in the periodic chart of elements, meaning they have pronounced chemical similarity.</a:t>
            </a:r>
          </a:p>
          <a:p>
            <a:r>
              <a:rPr lang="en-US" dirty="0" smtClean="0"/>
              <a:t>Volatility of Te, In, As, </a:t>
            </a:r>
            <a:r>
              <a:rPr lang="en-US" dirty="0" err="1" smtClean="0"/>
              <a:t>Ga</a:t>
            </a:r>
            <a:r>
              <a:rPr lang="en-US" dirty="0" smtClean="0"/>
              <a:t>, </a:t>
            </a:r>
            <a:r>
              <a:rPr lang="en-US" dirty="0" err="1" smtClean="0"/>
              <a:t>Ge</a:t>
            </a:r>
            <a:r>
              <a:rPr lang="en-US" dirty="0" smtClean="0"/>
              <a:t> (retort implications) </a:t>
            </a:r>
          </a:p>
          <a:p>
            <a:r>
              <a:rPr lang="en-US" dirty="0" smtClean="0"/>
              <a:t>Multiple-commodity production should be considered for Te, In, As, </a:t>
            </a:r>
            <a:r>
              <a:rPr lang="en-US" dirty="0" err="1" smtClean="0"/>
              <a:t>Ga</a:t>
            </a:r>
            <a:r>
              <a:rPr lang="en-US" dirty="0" smtClean="0"/>
              <a:t>, </a:t>
            </a:r>
            <a:r>
              <a:rPr lang="en-US" dirty="0" err="1" smtClean="0"/>
              <a:t>Ge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Areas of Major Potential (US)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Ducktown</a:t>
            </a:r>
            <a:r>
              <a:rPr lang="en-US" dirty="0" smtClean="0"/>
              <a:t>, TN (</a:t>
            </a:r>
            <a:r>
              <a:rPr lang="en-US" b="1" dirty="0" smtClean="0">
                <a:solidFill>
                  <a:srgbClr val="00B050"/>
                </a:solidFill>
              </a:rPr>
              <a:t>Massive Sulfides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Leadville, CO (</a:t>
            </a:r>
            <a:r>
              <a:rPr lang="en-US" b="1" dirty="0" smtClean="0">
                <a:solidFill>
                  <a:srgbClr val="00B050"/>
                </a:solidFill>
              </a:rPr>
              <a:t>Massive Sulfides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Joplin, MO (</a:t>
            </a:r>
            <a:r>
              <a:rPr lang="en-US" b="1" dirty="0" smtClean="0">
                <a:solidFill>
                  <a:srgbClr val="00B050"/>
                </a:solidFill>
              </a:rPr>
              <a:t>Massive Sulfides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WV, IL, IN (High-Sulfur Coal Waste Dumps)</a:t>
            </a:r>
          </a:p>
          <a:p>
            <a:r>
              <a:rPr lang="en-US" dirty="0" smtClean="0"/>
              <a:t>Hydrothermal Deposits (CA, NV, CO, …)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smtClean="0">
                <a:solidFill>
                  <a:srgbClr val="FF0000"/>
                </a:solidFill>
              </a:rPr>
              <a:t>Note:  </a:t>
            </a:r>
            <a:r>
              <a:rPr lang="en-US" b="1" dirty="0" smtClean="0">
                <a:solidFill>
                  <a:srgbClr val="FF0000"/>
                </a:solidFill>
              </a:rPr>
              <a:t>EPA’s </a:t>
            </a:r>
            <a:r>
              <a:rPr lang="en-US" b="1" dirty="0" err="1" smtClean="0">
                <a:solidFill>
                  <a:srgbClr val="FF0000"/>
                </a:solidFill>
              </a:rPr>
              <a:t>Brownfields</a:t>
            </a:r>
            <a:r>
              <a:rPr lang="en-US" b="1" dirty="0" smtClean="0">
                <a:solidFill>
                  <a:srgbClr val="FF0000"/>
                </a:solidFill>
              </a:rPr>
              <a:t> Program</a:t>
            </a:r>
            <a:r>
              <a:rPr lang="en-US" dirty="0" smtClean="0">
                <a:solidFill>
                  <a:srgbClr val="FF0000"/>
                </a:solidFill>
              </a:rPr>
              <a:t> provides </a:t>
            </a:r>
            <a:r>
              <a:rPr lang="en-US" dirty="0" smtClean="0">
                <a:solidFill>
                  <a:srgbClr val="FF0000"/>
                </a:solidFill>
              </a:rPr>
              <a:t>Incentives </a:t>
            </a:r>
            <a:r>
              <a:rPr lang="en-US" dirty="0" smtClean="0">
                <a:solidFill>
                  <a:srgbClr val="FF0000"/>
                </a:solidFill>
              </a:rPr>
              <a:t>to remediate contaminated sites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&lt;&lt;</a:t>
            </a:r>
            <a:r>
              <a:rPr lang="en-US" b="1" dirty="0" smtClean="0">
                <a:solidFill>
                  <a:srgbClr val="0070C0"/>
                </a:solidFill>
              </a:rPr>
              <a:t>Note:  World’s best may be mountainous Cu- slag heaps on Cyprus (</a:t>
            </a:r>
            <a:r>
              <a:rPr lang="en-US" b="1" i="1" dirty="0" smtClean="0">
                <a:solidFill>
                  <a:srgbClr val="0070C0"/>
                </a:solidFill>
              </a:rPr>
              <a:t>e.g.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Troodos</a:t>
            </a:r>
            <a:r>
              <a:rPr lang="en-US" b="1" smtClean="0">
                <a:solidFill>
                  <a:srgbClr val="0070C0"/>
                </a:solidFill>
              </a:rPr>
              <a:t>).</a:t>
            </a:r>
            <a:r>
              <a:rPr lang="en-US" smtClean="0"/>
              <a:t>&gt;&gt;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Production Necessities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Existence of desired commodities in economic concentrations, etc.</a:t>
            </a:r>
          </a:p>
          <a:p>
            <a:r>
              <a:rPr lang="en-US" dirty="0" smtClean="0"/>
              <a:t>Logistics (roads, electrical, water, labor, …)</a:t>
            </a:r>
          </a:p>
          <a:p>
            <a:r>
              <a:rPr lang="en-US" dirty="0" smtClean="0"/>
              <a:t>Availability of properties for mining</a:t>
            </a:r>
          </a:p>
          <a:p>
            <a:r>
              <a:rPr lang="en-US" dirty="0" smtClean="0"/>
              <a:t>Financing</a:t>
            </a:r>
          </a:p>
          <a:p>
            <a:r>
              <a:rPr lang="en-US" dirty="0" smtClean="0"/>
              <a:t>Permitting (regulations &amp; legalities)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An assured long-term market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Hubris or Humility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306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Prior resources depletion predictions have been very inaccurate.</a:t>
            </a:r>
          </a:p>
          <a:p>
            <a:r>
              <a:rPr lang="en-US" dirty="0" smtClean="0"/>
              <a:t>Oil &amp; gas depletion estimates are presented.</a:t>
            </a:r>
          </a:p>
          <a:p>
            <a:r>
              <a:rPr lang="en-US" dirty="0" smtClean="0"/>
              <a:t>USGS = “At Least” or “Minimum” resources.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Clarke Number</a:t>
            </a:r>
            <a:r>
              <a:rPr lang="en-US" dirty="0" smtClean="0"/>
              <a:t> can Give “Maximum.”</a:t>
            </a:r>
          </a:p>
          <a:p>
            <a:r>
              <a:rPr lang="en-US" dirty="0" smtClean="0"/>
              <a:t>New methodology presented more accurate.</a:t>
            </a:r>
            <a:endParaRPr lang="en-US" dirty="0"/>
          </a:p>
        </p:txBody>
      </p:sp>
      <p:pic>
        <p:nvPicPr>
          <p:cNvPr id="6" name="Picture 5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44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ANY NUMBER TIMES ZERO IS ZERO.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(</a:t>
            </a:r>
            <a:r>
              <a:rPr lang="en-US" sz="3600" dirty="0" smtClean="0">
                <a:solidFill>
                  <a:schemeClr val="tx2"/>
                </a:solidFill>
              </a:rPr>
              <a:t>Richness of deposits is irrelevant if …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306763"/>
          </a:xfrm>
        </p:spPr>
        <p:txBody>
          <a:bodyPr>
            <a:normAutofit/>
          </a:bodyPr>
          <a:lstStyle/>
          <a:p>
            <a:r>
              <a:rPr lang="en-US" dirty="0" smtClean="0"/>
              <a:t>Mine development funding is unavailable.</a:t>
            </a:r>
          </a:p>
          <a:p>
            <a:r>
              <a:rPr lang="en-US" dirty="0" smtClean="0"/>
              <a:t>Permits cannot be acquired.  (</a:t>
            </a:r>
            <a:r>
              <a:rPr lang="en-US" b="1" dirty="0" smtClean="0">
                <a:solidFill>
                  <a:srgbClr val="FF0000"/>
                </a:solidFill>
              </a:rPr>
              <a:t>Political Will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Permits are delayed for years.</a:t>
            </a:r>
          </a:p>
          <a:p>
            <a:r>
              <a:rPr lang="en-US" dirty="0" smtClean="0"/>
              <a:t>Access to properties is prevented.</a:t>
            </a:r>
          </a:p>
          <a:p>
            <a:r>
              <a:rPr lang="en-US" dirty="0" smtClean="0"/>
              <a:t>Sales cannot be made by mines to PV buyers.</a:t>
            </a:r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Recommendations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Continue research on mineralized areas and mine/smelter waste dumps, etc., to enable generation of reasonable supply/demand data.</a:t>
            </a:r>
          </a:p>
          <a:p>
            <a:r>
              <a:rPr lang="en-US" dirty="0" smtClean="0"/>
              <a:t>Create a </a:t>
            </a:r>
            <a:r>
              <a:rPr lang="en-US" b="1" u="sng" dirty="0" smtClean="0">
                <a:solidFill>
                  <a:srgbClr val="00B050"/>
                </a:solidFill>
              </a:rPr>
              <a:t>Commodities Exchange</a:t>
            </a:r>
            <a:r>
              <a:rPr lang="en-US" dirty="0" smtClean="0"/>
              <a:t> for the semiconductor (PV) elements to bestow confidence that materials produced will be salable at a reasonable price.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Potential Sources of Information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United States Geological Survey (</a:t>
            </a:r>
            <a:r>
              <a:rPr lang="en-US" i="1" dirty="0" smtClean="0"/>
              <a:t>esp</a:t>
            </a:r>
            <a:r>
              <a:rPr lang="en-US" dirty="0" smtClean="0"/>
              <a:t>. Library)</a:t>
            </a:r>
          </a:p>
          <a:p>
            <a:r>
              <a:rPr lang="en-US" dirty="0" smtClean="0"/>
              <a:t>{former} US Bureau of Mines (reports)</a:t>
            </a:r>
          </a:p>
          <a:p>
            <a:r>
              <a:rPr lang="en-US" dirty="0" smtClean="0"/>
              <a:t>Indium Corporation</a:t>
            </a:r>
          </a:p>
          <a:p>
            <a:r>
              <a:rPr lang="en-US" dirty="0" smtClean="0"/>
              <a:t>First Solar (Te database probably extensive)</a:t>
            </a:r>
          </a:p>
          <a:p>
            <a:r>
              <a:rPr lang="en-US" dirty="0" smtClean="0"/>
              <a:t>National Renewable Energy Laboratory</a:t>
            </a:r>
          </a:p>
          <a:p>
            <a:r>
              <a:rPr lang="en-US" dirty="0" smtClean="0"/>
              <a:t>Lindsey Maness’ Web-Site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b="1" dirty="0" smtClean="0">
                <a:solidFill>
                  <a:srgbClr val="0070C0"/>
                </a:solidFill>
              </a:rPr>
              <a:t>http://www.China-Resources.net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Insufficient Data to Plot Supply/Demand Curves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Synergistic Relationships Further Complication</a:t>
            </a:r>
          </a:p>
          <a:p>
            <a:endParaRPr lang="en-US" dirty="0" smtClean="0"/>
          </a:p>
          <a:p>
            <a:r>
              <a:rPr lang="en-US" dirty="0" smtClean="0"/>
              <a:t>Ample tellurium (Te) for foreseeable future.</a:t>
            </a:r>
          </a:p>
          <a:p>
            <a:r>
              <a:rPr lang="en-US" dirty="0" smtClean="0"/>
              <a:t>Ample indium (In) for foreseeable future.</a:t>
            </a:r>
          </a:p>
          <a:p>
            <a:r>
              <a:rPr lang="en-US" dirty="0" smtClean="0"/>
              <a:t>Further research is necessary on mineralized areas and development of new techniques. 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Reality Check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In &amp; Te Exist in Quantity, BUT!!!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Any Number times 0 = 0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877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Vf</a:t>
            </a:r>
            <a:r>
              <a:rPr lang="en-US" dirty="0" smtClean="0"/>
              <a:t> = Variable, </a:t>
            </a:r>
            <a:r>
              <a:rPr lang="en-US" b="1" dirty="0" smtClean="0">
                <a:solidFill>
                  <a:srgbClr val="FF0000"/>
                </a:solidFill>
              </a:rPr>
              <a:t>Financial</a:t>
            </a:r>
            <a:r>
              <a:rPr lang="en-US" dirty="0" smtClean="0"/>
              <a:t> ≥ 0.0000 ≤ 1.0000 = Availability of Financing.</a:t>
            </a:r>
          </a:p>
          <a:p>
            <a:r>
              <a:rPr lang="en-US" dirty="0" err="1" smtClean="0"/>
              <a:t>Vp</a:t>
            </a:r>
            <a:r>
              <a:rPr lang="en-US" dirty="0" smtClean="0"/>
              <a:t> = Variable, </a:t>
            </a:r>
            <a:r>
              <a:rPr lang="en-US" b="1" dirty="0" smtClean="0">
                <a:solidFill>
                  <a:srgbClr val="FF0000"/>
                </a:solidFill>
              </a:rPr>
              <a:t>Political Will</a:t>
            </a:r>
            <a:r>
              <a:rPr lang="en-US" dirty="0" smtClean="0"/>
              <a:t> ≥ 0.0000 ≤ 1.0000 = 1 - Political Limitations Imposed on Extraction, Processing, ….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Recycling</a:t>
            </a:r>
            <a:r>
              <a:rPr lang="en-US" dirty="0" smtClean="0"/>
              <a:t> &amp; improved efficiency is necessary.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Non-geological shortages are very probable.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124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Predicting 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Indium (In) and Tellurium (Te)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 Availability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Lindsey V. Maness, Jr.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Geologist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Golden, CO  USA</a:t>
            </a:r>
          </a:p>
          <a:p>
            <a:r>
              <a:rPr lang="en-US" b="1" dirty="0" smtClean="0">
                <a:solidFill>
                  <a:srgbClr val="00B050"/>
                </a:solidFill>
                <a:hlinkClick r:id="rId3"/>
              </a:rPr>
              <a:t>LVManess@Comcast.net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  <a:hlinkClick r:id="rId4"/>
              </a:rPr>
              <a:t>www.China-Resources.net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ch_res_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Resources Depletion Predictions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August 27, 1859:  Oil officially discovered in Titusville, PA, USA</a:t>
            </a:r>
          </a:p>
          <a:p>
            <a:r>
              <a:rPr lang="en-US" dirty="0" smtClean="0"/>
              <a:t>1901:  </a:t>
            </a:r>
            <a:r>
              <a:rPr lang="en-US" dirty="0" err="1" smtClean="0"/>
              <a:t>Spindletop</a:t>
            </a:r>
            <a:r>
              <a:rPr lang="en-US" dirty="0" smtClean="0"/>
              <a:t>, TX.  Giant oil field began producing more than all others at that time.</a:t>
            </a:r>
          </a:p>
          <a:p>
            <a:r>
              <a:rPr lang="en-US" dirty="0" smtClean="0"/>
              <a:t>1914:  US BOM predicted that all U.S. oil reserves would be depleted by 1924.</a:t>
            </a:r>
          </a:p>
          <a:p>
            <a:r>
              <a:rPr lang="en-US" dirty="0" smtClean="0"/>
              <a:t>1939:  The US DOI announced that the world had only 13 years of petroleum reserves left.</a:t>
            </a:r>
          </a:p>
          <a:p>
            <a:r>
              <a:rPr lang="en-US" dirty="0" smtClean="0"/>
              <a:t>1951:  The US DOI announced that the world had only 13 years of petroleum reserves left.</a:t>
            </a:r>
          </a:p>
          <a:p>
            <a:r>
              <a:rPr lang="en-US" dirty="0" smtClean="0"/>
              <a:t>1977:  Former President Carter predicted depletion of all the world’s oil reserves by 1990.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Resources Depletion Reality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1970s-present:  Canada’s tar sands oil more than in Saudi Arabia.  (New Economics.)</a:t>
            </a:r>
          </a:p>
          <a:p>
            <a:r>
              <a:rPr lang="en-US" dirty="0" smtClean="0"/>
              <a:t>1980s-present:  Dr. Jan </a:t>
            </a:r>
            <a:r>
              <a:rPr lang="en-US" dirty="0" err="1" smtClean="0"/>
              <a:t>Krason</a:t>
            </a:r>
            <a:r>
              <a:rPr lang="en-US" dirty="0" smtClean="0"/>
              <a:t> UN studies confirm that natural gas in </a:t>
            </a:r>
            <a:r>
              <a:rPr lang="en-US" dirty="0" err="1" smtClean="0"/>
              <a:t>clathrates</a:t>
            </a:r>
            <a:r>
              <a:rPr lang="en-US" dirty="0" smtClean="0"/>
              <a:t> (gas hydrates) will meet 1000s of Years of Demand.  Presence known:  Nobody cared.  (Same Te &amp; In)</a:t>
            </a:r>
          </a:p>
          <a:p>
            <a:r>
              <a:rPr lang="en-US" dirty="0" smtClean="0"/>
              <a:t>2009:  Marcellus Shale (WV-PA-NY) Gas Field may be as big as the largest ever discovered.</a:t>
            </a:r>
          </a:p>
          <a:p>
            <a:r>
              <a:rPr lang="en-US" dirty="0" smtClean="0"/>
              <a:t>Innumerable small-to-large discoveries cumulatively continue to meet our needs.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Methodology 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The methodology used to officially forecast supplies of mineral commodities is </a:t>
            </a:r>
            <a:r>
              <a:rPr lang="en-US" b="1" dirty="0" smtClean="0"/>
              <a:t>woefully</a:t>
            </a:r>
            <a:r>
              <a:rPr lang="en-US" dirty="0" smtClean="0"/>
              <a:t> </a:t>
            </a:r>
            <a:r>
              <a:rPr lang="en-US" b="1" dirty="0" smtClean="0"/>
              <a:t>inaccurate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Dependent solely upon (proven) resources.</a:t>
            </a:r>
          </a:p>
          <a:p>
            <a:pPr lvl="1"/>
            <a:r>
              <a:rPr lang="en-US" dirty="0" smtClean="0"/>
              <a:t>Ignores probable new discoveries &amp; technology.</a:t>
            </a:r>
          </a:p>
          <a:p>
            <a:r>
              <a:rPr lang="en-US" dirty="0" smtClean="0"/>
              <a:t>A new methodology to forecast supplies is presented herein.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Clarke Number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Frank Wigglesworth Clarke</a:t>
            </a:r>
            <a:r>
              <a:rPr lang="en-US" dirty="0" smtClean="0"/>
              <a:t> (1847-1931) is considered to be the “</a:t>
            </a:r>
            <a:r>
              <a:rPr lang="en-US" b="1" i="1" dirty="0" smtClean="0"/>
              <a:t>Father of Geochemistry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“</a:t>
            </a:r>
            <a:r>
              <a:rPr lang="en-US" b="1" i="1" dirty="0" smtClean="0">
                <a:solidFill>
                  <a:srgbClr val="FF0000"/>
                </a:solidFill>
              </a:rPr>
              <a:t>Clarke Number</a:t>
            </a:r>
            <a:r>
              <a:rPr lang="en-US" dirty="0" smtClean="0"/>
              <a:t>” is an estimate of the amount of elements and compounds in the crust of the earth.</a:t>
            </a:r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Data About the Earth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Mean density of continental crust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2.7 g/cm³ = 2.7(1x10⁻³) kg/(1x10⁻⁵)³ km³ = 2.7 x 10¹² kg/km³</a:t>
            </a:r>
          </a:p>
          <a:p>
            <a:r>
              <a:rPr lang="en-US" sz="3500" dirty="0" smtClean="0"/>
              <a:t>Earth’s land area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1.49 x 10⁸ km²</a:t>
            </a:r>
          </a:p>
          <a:p>
            <a:r>
              <a:rPr lang="en-US" sz="3500" dirty="0" smtClean="0"/>
              <a:t>Volume of earth’s land area @ 3 km thickness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4.47 x 10⁸ km³</a:t>
            </a:r>
          </a:p>
          <a:p>
            <a:r>
              <a:rPr lang="en-US" sz="3500" dirty="0" smtClean="0"/>
              <a:t>Weight of earth’s land area @ 3 km thickness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(4.47 x 10⁸ km³)(2.7 x 10¹² kg/km³) = 12.069 x 10²⁰ kg = 12.069 x 10¹⁷ metric tons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Clarke Numbers for Selected Elements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and ∑ Metric </a:t>
            </a:r>
            <a:r>
              <a:rPr lang="en-US" sz="3600" dirty="0" err="1" smtClean="0">
                <a:solidFill>
                  <a:srgbClr val="FF0000"/>
                </a:solidFill>
              </a:rPr>
              <a:t>Tonnes</a:t>
            </a:r>
            <a:r>
              <a:rPr lang="en-US" sz="3600" dirty="0" smtClean="0">
                <a:solidFill>
                  <a:srgbClr val="FF0000"/>
                </a:solidFill>
              </a:rPr>
              <a:t> in 3 km of Crust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743200"/>
                <a:gridCol w="3124200"/>
              </a:tblGrid>
              <a:tr h="412750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Parts Per Million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Metric </a:t>
                      </a:r>
                      <a:r>
                        <a:rPr lang="en-US" sz="2100" dirty="0" err="1" smtClean="0"/>
                        <a:t>Tonnes</a:t>
                      </a:r>
                      <a:r>
                        <a:rPr lang="en-US" sz="2100" dirty="0" smtClean="0"/>
                        <a:t> x 10¹¹</a:t>
                      </a:r>
                      <a:endParaRPr lang="en-US" sz="2100" dirty="0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Arsenic (As)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1.8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21.72</a:t>
                      </a:r>
                      <a:endParaRPr lang="en-US" sz="2100" dirty="0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Bismuth (Bi)</a:t>
                      </a:r>
                      <a:endParaRPr lang="en-US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0.17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2.052</a:t>
                      </a:r>
                      <a:endParaRPr lang="en-US" sz="2100" dirty="0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Cadmium</a:t>
                      </a:r>
                      <a:r>
                        <a:rPr lang="en-US" sz="2100" b="1" baseline="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2100" b="1" dirty="0" err="1" smtClean="0">
                          <a:solidFill>
                            <a:srgbClr val="FF0000"/>
                          </a:solidFill>
                        </a:rPr>
                        <a:t>Cd</a:t>
                      </a:r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0.2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2.414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Gallium (</a:t>
                      </a:r>
                      <a:r>
                        <a:rPr lang="en-US" sz="2100" b="1" dirty="0" err="1" smtClean="0">
                          <a:solidFill>
                            <a:srgbClr val="FF0000"/>
                          </a:solidFill>
                        </a:rPr>
                        <a:t>Ga</a:t>
                      </a:r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181.0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Germanium (</a:t>
                      </a:r>
                      <a:r>
                        <a:rPr lang="en-US" sz="2100" b="1" dirty="0" err="1" smtClean="0">
                          <a:solidFill>
                            <a:srgbClr val="FF0000"/>
                          </a:solidFill>
                        </a:rPr>
                        <a:t>Ge</a:t>
                      </a:r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18.10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Mercury (Hg)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0.08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0.9655</a:t>
                      </a:r>
                      <a:endParaRPr lang="en-US" sz="2100" dirty="0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Indium (In)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1.207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Antimony (</a:t>
                      </a:r>
                      <a:r>
                        <a:rPr lang="en-US" sz="2100" dirty="0" err="1" smtClean="0"/>
                        <a:t>Sb</a:t>
                      </a:r>
                      <a:r>
                        <a:rPr lang="en-US" sz="2100" dirty="0" smtClean="0"/>
                        <a:t>)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0.2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2.414</a:t>
                      </a:r>
                      <a:endParaRPr lang="en-US" sz="2100" dirty="0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Selenium</a:t>
                      </a:r>
                      <a:r>
                        <a:rPr lang="en-US" sz="2100" baseline="0" dirty="0" smtClean="0"/>
                        <a:t> (</a:t>
                      </a:r>
                      <a:r>
                        <a:rPr lang="en-US" sz="2100" dirty="0" smtClean="0"/>
                        <a:t>Se)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0.05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0.6035</a:t>
                      </a:r>
                      <a:endParaRPr lang="en-US" sz="2100" dirty="0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Tin (</a:t>
                      </a:r>
                      <a:r>
                        <a:rPr lang="en-US" sz="2100" dirty="0" err="1" smtClean="0"/>
                        <a:t>Sn</a:t>
                      </a:r>
                      <a:r>
                        <a:rPr lang="en-US" sz="2100" dirty="0" smtClean="0"/>
                        <a:t>)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24.14</a:t>
                      </a:r>
                      <a:endParaRPr lang="en-US" sz="2100" dirty="0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Tellurium (Te)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0000"/>
                          </a:solidFill>
                        </a:rPr>
                        <a:t>0.1207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Supply Formula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Ma(</a:t>
            </a:r>
            <a:r>
              <a:rPr lang="en-US" sz="3100" dirty="0" err="1" smtClean="0"/>
              <a:t>Mr</a:t>
            </a:r>
            <a:r>
              <a:rPr lang="en-US" sz="3100" dirty="0" smtClean="0"/>
              <a:t>/Ma){(</a:t>
            </a:r>
            <a:r>
              <a:rPr lang="en-US" sz="3100" dirty="0" err="1" smtClean="0"/>
              <a:t>Vf</a:t>
            </a:r>
            <a:r>
              <a:rPr lang="en-US" sz="3100" dirty="0" smtClean="0"/>
              <a:t>)(</a:t>
            </a:r>
            <a:r>
              <a:rPr lang="en-US" sz="3100" dirty="0" err="1" smtClean="0"/>
              <a:t>Vp</a:t>
            </a:r>
            <a:r>
              <a:rPr lang="en-US" sz="3100" dirty="0" smtClean="0"/>
              <a:t>)(</a:t>
            </a:r>
            <a:r>
              <a:rPr lang="en-US" sz="3100" dirty="0" err="1" smtClean="0"/>
              <a:t>Vd</a:t>
            </a:r>
            <a:r>
              <a:rPr lang="en-US" sz="3100" dirty="0" smtClean="0"/>
              <a:t>)(</a:t>
            </a:r>
            <a:r>
              <a:rPr lang="en-US" sz="3100" dirty="0" err="1" smtClean="0"/>
              <a:t>Vt</a:t>
            </a:r>
            <a:r>
              <a:rPr lang="en-US" sz="3100" dirty="0" smtClean="0"/>
              <a:t>)} = Predicted Supply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35363"/>
          </a:xfrm>
        </p:spPr>
        <p:txBody>
          <a:bodyPr>
            <a:normAutofit fontScale="25000" lnSpcReduction="20000"/>
          </a:bodyPr>
          <a:lstStyle/>
          <a:p>
            <a:r>
              <a:rPr lang="en-US" sz="10800" dirty="0" smtClean="0"/>
              <a:t>Ma = Maximum Amount of commodity = </a:t>
            </a:r>
            <a:r>
              <a:rPr lang="en-US" sz="10800" b="1" dirty="0" smtClean="0">
                <a:solidFill>
                  <a:srgbClr val="FF0000"/>
                </a:solidFill>
              </a:rPr>
              <a:t>Clarke Number</a:t>
            </a:r>
            <a:r>
              <a:rPr lang="en-US" sz="10800" dirty="0" smtClean="0"/>
              <a:t> x </a:t>
            </a:r>
            <a:r>
              <a:rPr lang="en-US" sz="10800" dirty="0" err="1" smtClean="0"/>
              <a:t>tonnes</a:t>
            </a:r>
            <a:r>
              <a:rPr lang="en-US" sz="10800" dirty="0" smtClean="0"/>
              <a:t> in a specified volume.</a:t>
            </a:r>
          </a:p>
          <a:p>
            <a:r>
              <a:rPr lang="en-US" sz="10800" dirty="0" err="1" smtClean="0"/>
              <a:t>Mr</a:t>
            </a:r>
            <a:r>
              <a:rPr lang="en-US" sz="10800" dirty="0" smtClean="0"/>
              <a:t> = Maximum Recoverable Amount = Total amount recovered during historical times of an equivalent commodity.</a:t>
            </a:r>
          </a:p>
          <a:p>
            <a:r>
              <a:rPr lang="en-US" sz="10800" dirty="0" err="1" smtClean="0"/>
              <a:t>Vf</a:t>
            </a:r>
            <a:r>
              <a:rPr lang="en-US" sz="10800" dirty="0" smtClean="0"/>
              <a:t> = Variable, Financial ≥ 0.0000 ≤ 1.0000 = Availability of financing.</a:t>
            </a:r>
          </a:p>
          <a:p>
            <a:r>
              <a:rPr lang="en-US" sz="10800" dirty="0" err="1" smtClean="0"/>
              <a:t>Vp</a:t>
            </a:r>
            <a:r>
              <a:rPr lang="en-US" sz="10800" dirty="0" smtClean="0"/>
              <a:t> = Variable, Political Will ≥ 0.0000 ≤ 1.0000 = 1 - Political limitations imposed on extraction, processing, …. </a:t>
            </a:r>
          </a:p>
          <a:p>
            <a:r>
              <a:rPr lang="en-US" sz="10800" dirty="0" err="1" smtClean="0"/>
              <a:t>Vd</a:t>
            </a:r>
            <a:r>
              <a:rPr lang="en-US" sz="10800" dirty="0" smtClean="0"/>
              <a:t> = Variable, Concentration Ratio ≥ 0.0000 ≤ 1.0000 = Proportion concentrated by geological forces.</a:t>
            </a:r>
          </a:p>
          <a:p>
            <a:r>
              <a:rPr lang="en-US" sz="10800" dirty="0" err="1" smtClean="0"/>
              <a:t>Vt</a:t>
            </a:r>
            <a:r>
              <a:rPr lang="en-US" sz="10800" dirty="0" smtClean="0"/>
              <a:t> = Variable, Technology ≥ 0.0000 ≤ 1.0000.</a:t>
            </a:r>
          </a:p>
          <a:p>
            <a:endParaRPr lang="en-US" dirty="0"/>
          </a:p>
        </p:txBody>
      </p:sp>
      <p:pic>
        <p:nvPicPr>
          <p:cNvPr id="5" name="Picture 4" descr="ch_res_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92113"/>
            <a:ext cx="990600" cy="97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1452</Words>
  <Application>Microsoft Office PowerPoint</Application>
  <PresentationFormat>On-screen Show (4:3)</PresentationFormat>
  <Paragraphs>270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Predicting  Indium (In) and Tellurium (Te)  Availability</vt:lpstr>
      <vt:lpstr>Hubris or Humility</vt:lpstr>
      <vt:lpstr>Resources Depletion Predictions</vt:lpstr>
      <vt:lpstr>Resources Depletion Reality</vt:lpstr>
      <vt:lpstr>Methodology Conclusion</vt:lpstr>
      <vt:lpstr>Clarke Number</vt:lpstr>
      <vt:lpstr>Data About the Earth</vt:lpstr>
      <vt:lpstr>Clarke Numbers for Selected Elements and ∑ Metric Tonnes in 3 km of Crust</vt:lpstr>
      <vt:lpstr>Supply Formula Ma(Mr/Ma){(Vf)(Vp)(Vd)(Vt)} = Predicted Supply </vt:lpstr>
      <vt:lpstr>Commodity Availability (Preliminary Rough Estimate)</vt:lpstr>
      <vt:lpstr>Stages</vt:lpstr>
      <vt:lpstr>Concentrate/Process Methods</vt:lpstr>
      <vt:lpstr>Flotation Invented in 19th Century </vt:lpstr>
      <vt:lpstr>Retort (With or Without Vacuum)</vt:lpstr>
      <vt:lpstr>Melting &amp; Vaporization °C</vt:lpstr>
      <vt:lpstr>Indium &amp; Tellurium Exploration Targets</vt:lpstr>
      <vt:lpstr>Synergy/Relationships</vt:lpstr>
      <vt:lpstr>Areas of Major Potential (US)</vt:lpstr>
      <vt:lpstr>Production Necessities</vt:lpstr>
      <vt:lpstr>ANY NUMBER TIMES ZERO IS ZERO. (Richness of deposits is irrelevant if …)</vt:lpstr>
      <vt:lpstr>Recommendations</vt:lpstr>
      <vt:lpstr>Potential Sources of Information</vt:lpstr>
      <vt:lpstr>Conclusions</vt:lpstr>
      <vt:lpstr>Reality Check In &amp; Te Exist in Quantity, BUT!!! Any Number times 0 = 0</vt:lpstr>
      <vt:lpstr>Predicting  Indium (In) and Tellurium (Te)  Availability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Indium and Tellurium Availability</dc:title>
  <dc:creator>Lindsey V. Maness, Jr.</dc:creator>
  <cp:lastModifiedBy>Lindsey V. Maness, Jr.</cp:lastModifiedBy>
  <cp:revision>125</cp:revision>
  <dcterms:created xsi:type="dcterms:W3CDTF">2010-06-09T04:55:57Z</dcterms:created>
  <dcterms:modified xsi:type="dcterms:W3CDTF">2010-07-14T16:29:53Z</dcterms:modified>
</cp:coreProperties>
</file>